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59" r:id="rId4"/>
    <p:sldId id="263" r:id="rId5"/>
    <p:sldId id="260" r:id="rId6"/>
    <p:sldId id="262" r:id="rId7"/>
    <p:sldId id="258" r:id="rId8"/>
    <p:sldId id="261" r:id="rId9"/>
  </p:sldIdLst>
  <p:sldSz cx="12192000" cy="6858000"/>
  <p:notesSz cx="6858000" cy="9144000"/>
  <p:embeddedFontLst>
    <p:embeddedFont>
      <p:font typeface="1훈화양연화 R" panose="02020603020101020101" pitchFamily="18" charset="-127"/>
      <p:regular r:id="rId10"/>
    </p:embeddedFont>
    <p:embeddedFont>
      <p:font typeface="HY그래픽M" panose="02030600000101010101" pitchFamily="18" charset="-127"/>
      <p:regular r:id="rId11"/>
    </p:embeddedFont>
    <p:embeddedFont>
      <p:font typeface="Trebuchet MS" panose="020B0603020202020204" pitchFamily="34" charset="0"/>
      <p:regular r:id="rId12"/>
      <p:bold r:id="rId13"/>
      <p:italic r:id="rId14"/>
      <p:boldItalic r:id="rId15"/>
    </p:embeddedFont>
    <p:embeddedFont>
      <p:font typeface="Wingdings 3" panose="05040102010807070707" pitchFamily="18" charset="2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휴먼굵은샘체" panose="02010804000101010101" pitchFamily="2" charset="-127"/>
      <p:bold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FAF5"/>
    <a:srgbClr val="11FF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4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9/30/2018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14A03-C672-464D-97CD-AF9FFF9B9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6124" y="1984016"/>
            <a:ext cx="7766936" cy="1646302"/>
          </a:xfrm>
        </p:spPr>
        <p:txBody>
          <a:bodyPr/>
          <a:lstStyle/>
          <a:p>
            <a:pPr algn="ctr"/>
            <a:r>
              <a:rPr lang="en-US" altLang="ko-KR" sz="8800" dirty="0">
                <a:solidFill>
                  <a:srgbClr val="00206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Never die</a:t>
            </a:r>
            <a:endParaRPr lang="ko-KR" altLang="en-US" sz="8800" dirty="0">
              <a:solidFill>
                <a:srgbClr val="002060"/>
              </a:solidFill>
              <a:latin typeface="휴먼굵은샘체" panose="02010804000101010101" pitchFamily="2" charset="-127"/>
              <a:ea typeface="휴먼굵은샘체" panose="02010804000101010101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2D7E4-22AC-4759-87A8-924A2411E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2D game programming</a:t>
            </a:r>
          </a:p>
          <a:p>
            <a:r>
              <a:rPr lang="en-US" altLang="ko-KR" dirty="0"/>
              <a:t>2017182026 </a:t>
            </a:r>
            <a:r>
              <a:rPr lang="ko-KR" altLang="en-US" dirty="0"/>
              <a:t>윤장혁</a:t>
            </a:r>
          </a:p>
        </p:txBody>
      </p:sp>
    </p:spTree>
    <p:extLst>
      <p:ext uri="{BB962C8B-B14F-4D97-AF65-F5344CB8AC3E}">
        <p14:creationId xmlns:p14="http://schemas.microsoft.com/office/powerpoint/2010/main" val="319756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908EFB-53DF-46FB-98D9-698A451C9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47" y="175122"/>
            <a:ext cx="8596668" cy="861342"/>
          </a:xfrm>
        </p:spPr>
        <p:txBody>
          <a:bodyPr>
            <a:normAutofit/>
          </a:bodyPr>
          <a:lstStyle/>
          <a:p>
            <a:r>
              <a:rPr lang="ko-KR" altLang="en-US" sz="44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DFD830-8FDE-4751-9D13-3D3F6FA0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057" y="1036464"/>
            <a:ext cx="8596668" cy="3880773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게임 이름</a:t>
            </a:r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r>
              <a:rPr lang="en-US" altLang="ko-KR" sz="3200" b="1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High Concept</a:t>
            </a:r>
          </a:p>
          <a:p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endParaRPr lang="en-US" altLang="ko-KR" sz="3200" b="1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lvl="1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AF83C1-2A13-4D32-9EB2-94C384049B54}"/>
              </a:ext>
            </a:extLst>
          </p:cNvPr>
          <p:cNvSpPr txBox="1"/>
          <p:nvPr/>
        </p:nvSpPr>
        <p:spPr>
          <a:xfrm>
            <a:off x="736057" y="4434439"/>
            <a:ext cx="717215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핵심 메커니즘 </a:t>
            </a:r>
            <a:r>
              <a:rPr lang="en-US" altLang="ko-KR" sz="3600" b="1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:</a:t>
            </a:r>
          </a:p>
          <a:p>
            <a:r>
              <a:rPr lang="en-US" altLang="ko-KR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	- </a:t>
            </a:r>
            <a:r>
              <a:rPr lang="ko-KR" altLang="en-US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횡 스크롤 슈팅 게임 </a:t>
            </a:r>
            <a:endParaRPr lang="en-US" altLang="ko-KR" sz="2400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r>
              <a:rPr lang="en-US" altLang="ko-KR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		</a:t>
            </a:r>
            <a:r>
              <a:rPr lang="ko-KR" altLang="en-US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무수히 많이 날라오는 적들의 공격을 피하며 적을 제거한다</a:t>
            </a:r>
            <a:r>
              <a:rPr lang="en-US" altLang="ko-KR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</a:p>
          <a:p>
            <a:r>
              <a:rPr lang="en-US" altLang="ko-KR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	 </a:t>
            </a:r>
            <a:r>
              <a:rPr lang="en-US" altLang="ko-KR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- </a:t>
            </a:r>
            <a:r>
              <a:rPr lang="ko-KR" altLang="en-US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전략적인 요소 </a:t>
            </a:r>
            <a:endParaRPr lang="en-US" altLang="ko-KR" sz="2400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r>
              <a:rPr lang="en-US" altLang="ko-KR" sz="24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		</a:t>
            </a:r>
            <a:r>
              <a:rPr lang="ko-KR" altLang="en-US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보스의 특수 패턴을 익혀서 공략법을 찾아야한다</a:t>
            </a:r>
            <a:r>
              <a:rPr lang="en-US" altLang="ko-KR" sz="2000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  <a:endParaRPr lang="ko-KR" altLang="en-US" sz="2400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53165C0-3EA8-4E7A-93EA-91638E116695}"/>
              </a:ext>
            </a:extLst>
          </p:cNvPr>
          <p:cNvSpPr/>
          <p:nvPr/>
        </p:nvSpPr>
        <p:spPr>
          <a:xfrm>
            <a:off x="1348941" y="3508004"/>
            <a:ext cx="483658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버티고 살아남아라</a:t>
            </a:r>
            <a:endParaRPr lang="en-US" altLang="ko-KR" sz="48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A263F1-6870-43A5-8C26-643838BD17DB}"/>
              </a:ext>
            </a:extLst>
          </p:cNvPr>
          <p:cNvSpPr txBox="1"/>
          <p:nvPr/>
        </p:nvSpPr>
        <p:spPr>
          <a:xfrm>
            <a:off x="1972407" y="1810569"/>
            <a:ext cx="37908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002060"/>
                </a:solidFill>
                <a:latin typeface="휴먼굵은샘체" panose="02010804000101010101" pitchFamily="2" charset="-127"/>
                <a:ea typeface="휴먼굵은샘체" panose="02010804000101010101" pitchFamily="2" charset="-127"/>
              </a:rPr>
              <a:t>Never die</a:t>
            </a:r>
            <a:endParaRPr lang="ko-KR" altLang="en-US" sz="6000" dirty="0">
              <a:solidFill>
                <a:srgbClr val="002060"/>
              </a:solidFill>
              <a:latin typeface="휴먼굵은샘체" panose="02010804000101010101" pitchFamily="2" charset="-127"/>
              <a:ea typeface="휴먼굵은샘체" panose="02010804000101010101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D11E54-8DDC-471B-A07E-DC01F914AC20}"/>
              </a:ext>
            </a:extLst>
          </p:cNvPr>
          <p:cNvSpPr txBox="1"/>
          <p:nvPr/>
        </p:nvSpPr>
        <p:spPr>
          <a:xfrm>
            <a:off x="6839826" y="5004841"/>
            <a:ext cx="19268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※ </a:t>
            </a:r>
            <a:r>
              <a:rPr lang="ko-KR" altLang="en-US" sz="1600" dirty="0"/>
              <a:t>예시 </a:t>
            </a:r>
            <a:r>
              <a:rPr lang="en-US" altLang="ko-KR" sz="1600" dirty="0"/>
              <a:t>: </a:t>
            </a:r>
            <a:r>
              <a:rPr lang="ko-KR" altLang="en-US" sz="1600" dirty="0" err="1"/>
              <a:t>스테레덴</a:t>
            </a:r>
            <a:endParaRPr lang="ko-KR" altLang="en-US" sz="16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73DDD8D-9415-41B3-B588-489DD87CB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826" y="2358389"/>
            <a:ext cx="4704804" cy="2646452"/>
          </a:xfrm>
          <a:prstGeom prst="rect">
            <a:avLst/>
          </a:prstGeom>
          <a:effectLst>
            <a:softEdge rad="63500"/>
          </a:effectLst>
          <a:scene3d>
            <a:camera prst="orthographicFront"/>
            <a:lightRig rig="threePt" dir="t"/>
          </a:scene3d>
          <a:sp3d>
            <a:bevelT w="88900"/>
            <a:bevelB w="127000" h="127000"/>
          </a:sp3d>
        </p:spPr>
      </p:pic>
    </p:spTree>
    <p:extLst>
      <p:ext uri="{BB962C8B-B14F-4D97-AF65-F5344CB8AC3E}">
        <p14:creationId xmlns:p14="http://schemas.microsoft.com/office/powerpoint/2010/main" val="516916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DCCCC33-2525-4FD4-8F9C-CE75F7CEB6E0}"/>
              </a:ext>
            </a:extLst>
          </p:cNvPr>
          <p:cNvSpPr/>
          <p:nvPr/>
        </p:nvSpPr>
        <p:spPr>
          <a:xfrm>
            <a:off x="1208015" y="998290"/>
            <a:ext cx="9126418" cy="50669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DBBCA73-4BFC-4DB0-BBF0-EE2248AE0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87" y="153820"/>
            <a:ext cx="8596668" cy="682304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예상 게임 흐름 </a:t>
            </a:r>
            <a:r>
              <a:rPr lang="en-US" altLang="ko-KR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- 1</a:t>
            </a:r>
            <a:endParaRPr lang="ko-KR" altLang="en-US" sz="3200" b="1" dirty="0">
              <a:solidFill>
                <a:srgbClr val="0070C0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8D0E59C-8597-40B4-B065-A199C9AE995F}"/>
              </a:ext>
            </a:extLst>
          </p:cNvPr>
          <p:cNvSpPr/>
          <p:nvPr/>
        </p:nvSpPr>
        <p:spPr>
          <a:xfrm>
            <a:off x="2593749" y="3129228"/>
            <a:ext cx="707045" cy="69507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P</a:t>
            </a:r>
            <a:endParaRPr lang="ko-KR" altLang="en-US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DFD4F2-19AF-4B42-87FC-DD7E377896D2}"/>
              </a:ext>
            </a:extLst>
          </p:cNvPr>
          <p:cNvSpPr txBox="1"/>
          <p:nvPr/>
        </p:nvSpPr>
        <p:spPr>
          <a:xfrm>
            <a:off x="1272931" y="5244042"/>
            <a:ext cx="13158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P : </a:t>
            </a:r>
            <a:r>
              <a:rPr lang="ko-KR" altLang="en-US" sz="1600" b="1" dirty="0"/>
              <a:t>플레이어</a:t>
            </a:r>
            <a:endParaRPr lang="en-US" altLang="ko-KR" sz="1600" b="1" dirty="0"/>
          </a:p>
          <a:p>
            <a:r>
              <a:rPr lang="en-US" altLang="ko-KR" sz="1600" b="1" dirty="0"/>
              <a:t>E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:</a:t>
            </a:r>
            <a:r>
              <a:rPr lang="ko-KR" altLang="en-US" sz="1600" b="1" dirty="0"/>
              <a:t> 적</a:t>
            </a:r>
            <a:endParaRPr lang="en-US" altLang="ko-KR" sz="1600" b="1" dirty="0"/>
          </a:p>
          <a:p>
            <a:r>
              <a:rPr lang="en-US" altLang="ko-KR" sz="1600" b="1" dirty="0"/>
              <a:t>B : </a:t>
            </a:r>
            <a:r>
              <a:rPr lang="ko-KR" altLang="en-US" sz="1600" b="1" dirty="0"/>
              <a:t>보스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6E98B7-8E54-4F62-B342-17A7B724C4D9}"/>
              </a:ext>
            </a:extLst>
          </p:cNvPr>
          <p:cNvSpPr/>
          <p:nvPr/>
        </p:nvSpPr>
        <p:spPr>
          <a:xfrm>
            <a:off x="7885391" y="2552732"/>
            <a:ext cx="498680" cy="485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8B8CA3E-030C-4924-91DF-B8EB62CCD3E9}"/>
              </a:ext>
            </a:extLst>
          </p:cNvPr>
          <p:cNvSpPr/>
          <p:nvPr/>
        </p:nvSpPr>
        <p:spPr>
          <a:xfrm>
            <a:off x="7774238" y="4150835"/>
            <a:ext cx="498680" cy="485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278A200-E403-4AF9-A1FC-32C750608387}"/>
              </a:ext>
            </a:extLst>
          </p:cNvPr>
          <p:cNvSpPr/>
          <p:nvPr/>
        </p:nvSpPr>
        <p:spPr>
          <a:xfrm>
            <a:off x="7346399" y="3353880"/>
            <a:ext cx="498680" cy="485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9" name="달 8">
            <a:extLst>
              <a:ext uri="{FF2B5EF4-FFF2-40B4-BE49-F238E27FC236}">
                <a16:creationId xmlns:a16="http://schemas.microsoft.com/office/drawing/2014/main" id="{8ABC3848-0069-4B47-9C7C-C6B1871C51D4}"/>
              </a:ext>
            </a:extLst>
          </p:cNvPr>
          <p:cNvSpPr/>
          <p:nvPr/>
        </p:nvSpPr>
        <p:spPr>
          <a:xfrm>
            <a:off x="6702544" y="3353880"/>
            <a:ext cx="342231" cy="4858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달 9">
            <a:extLst>
              <a:ext uri="{FF2B5EF4-FFF2-40B4-BE49-F238E27FC236}">
                <a16:creationId xmlns:a16="http://schemas.microsoft.com/office/drawing/2014/main" id="{A9F4AAA0-2208-4C90-BD9E-E4010473EBDD}"/>
              </a:ext>
            </a:extLst>
          </p:cNvPr>
          <p:cNvSpPr/>
          <p:nvPr/>
        </p:nvSpPr>
        <p:spPr>
          <a:xfrm>
            <a:off x="7227555" y="2552732"/>
            <a:ext cx="342231" cy="4858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달 10">
            <a:extLst>
              <a:ext uri="{FF2B5EF4-FFF2-40B4-BE49-F238E27FC236}">
                <a16:creationId xmlns:a16="http://schemas.microsoft.com/office/drawing/2014/main" id="{CFBE7FCB-739C-4D91-8635-FE1DB9FD162C}"/>
              </a:ext>
            </a:extLst>
          </p:cNvPr>
          <p:cNvSpPr/>
          <p:nvPr/>
        </p:nvSpPr>
        <p:spPr>
          <a:xfrm>
            <a:off x="7240542" y="4150836"/>
            <a:ext cx="342231" cy="4858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A06C7C-B77E-471B-99B7-112A563F28E1}"/>
              </a:ext>
            </a:extLst>
          </p:cNvPr>
          <p:cNvSpPr/>
          <p:nvPr/>
        </p:nvSpPr>
        <p:spPr>
          <a:xfrm>
            <a:off x="2356171" y="2699485"/>
            <a:ext cx="1182203" cy="19229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6B9D21A-AAE7-4F22-99D7-E98C8040B9BB}"/>
              </a:ext>
            </a:extLst>
          </p:cNvPr>
          <p:cNvSpPr/>
          <p:nvPr/>
        </p:nvSpPr>
        <p:spPr>
          <a:xfrm>
            <a:off x="1930867" y="4758235"/>
            <a:ext cx="4169656" cy="4858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플레이어가 탄에 피격될 시 체력이 줄어든다</a:t>
            </a:r>
            <a:r>
              <a:rPr lang="en-US" altLang="ko-KR" sz="16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  <a:r>
              <a:rPr lang="ko-KR" altLang="en-US" sz="16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 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3A36A1A-CAE5-4E75-9163-90AC0EDD42B5}"/>
              </a:ext>
            </a:extLst>
          </p:cNvPr>
          <p:cNvCxnSpPr>
            <a:cxnSpLocks/>
            <a:stCxn id="33" idx="3"/>
            <a:endCxn id="11" idx="1"/>
          </p:cNvCxnSpPr>
          <p:nvPr/>
        </p:nvCxnSpPr>
        <p:spPr>
          <a:xfrm flipV="1">
            <a:off x="6100523" y="4393740"/>
            <a:ext cx="1140019" cy="6073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F710FE97-104C-4209-887A-B373AC5EA4BC}"/>
              </a:ext>
            </a:extLst>
          </p:cNvPr>
          <p:cNvCxnSpPr>
            <a:cxnSpLocks/>
            <a:stCxn id="48" idx="0"/>
            <a:endCxn id="7" idx="3"/>
          </p:cNvCxnSpPr>
          <p:nvPr/>
        </p:nvCxnSpPr>
        <p:spPr>
          <a:xfrm flipH="1" flipV="1">
            <a:off x="8272918" y="4393739"/>
            <a:ext cx="894988" cy="4107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87974190-B4DF-4498-9EAC-F4D5E7329046}"/>
              </a:ext>
            </a:extLst>
          </p:cNvPr>
          <p:cNvSpPr/>
          <p:nvPr/>
        </p:nvSpPr>
        <p:spPr>
          <a:xfrm>
            <a:off x="6925614" y="4804478"/>
            <a:ext cx="4484584" cy="4858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적들은 정해진 패턴으로 공격을 하고 사라진다</a:t>
            </a:r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 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7E7D0DB-D8AA-4CCF-B73E-CF83F563D6E0}"/>
              </a:ext>
            </a:extLst>
          </p:cNvPr>
          <p:cNvSpPr/>
          <p:nvPr/>
        </p:nvSpPr>
        <p:spPr>
          <a:xfrm>
            <a:off x="3299242" y="986253"/>
            <a:ext cx="4545837" cy="2709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6C28870-9386-488F-AACC-56CB8E7297C4}"/>
              </a:ext>
            </a:extLst>
          </p:cNvPr>
          <p:cNvSpPr/>
          <p:nvPr/>
        </p:nvSpPr>
        <p:spPr>
          <a:xfrm>
            <a:off x="3299242" y="986253"/>
            <a:ext cx="2332139" cy="27092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AFF31FD4-4CEE-4D49-B029-9E517A66FB66}"/>
              </a:ext>
            </a:extLst>
          </p:cNvPr>
          <p:cNvSpPr/>
          <p:nvPr/>
        </p:nvSpPr>
        <p:spPr>
          <a:xfrm>
            <a:off x="3123323" y="843948"/>
            <a:ext cx="5058561" cy="560373"/>
          </a:xfrm>
          <a:prstGeom prst="roundRect">
            <a:avLst/>
          </a:prstGeom>
          <a:noFill/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6EF57679-AF22-450F-8EE0-EAF38E58CDFF}"/>
              </a:ext>
            </a:extLst>
          </p:cNvPr>
          <p:cNvCxnSpPr>
            <a:cxnSpLocks/>
            <a:stCxn id="31" idx="1"/>
            <a:endCxn id="29" idx="3"/>
          </p:cNvCxnSpPr>
          <p:nvPr/>
        </p:nvCxnSpPr>
        <p:spPr>
          <a:xfrm flipH="1" flipV="1">
            <a:off x="8181884" y="1124135"/>
            <a:ext cx="1204040" cy="10267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4EFC7EF-101E-46F7-AA65-14A7D4933147}"/>
              </a:ext>
            </a:extLst>
          </p:cNvPr>
          <p:cNvSpPr/>
          <p:nvPr/>
        </p:nvSpPr>
        <p:spPr>
          <a:xfrm>
            <a:off x="9385924" y="1541886"/>
            <a:ext cx="2652196" cy="12180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보스 출현 게이지</a:t>
            </a:r>
            <a:endParaRPr lang="en-US" altLang="ko-KR" sz="2000" dirty="0">
              <a:solidFill>
                <a:srgbClr val="FF0000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시간이 지날 수록 게이지가 </a:t>
            </a:r>
            <a:endParaRPr lang="en-US" altLang="ko-KR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차게 되고 가득 차게 되면 </a:t>
            </a:r>
            <a:endParaRPr lang="en-US" altLang="ko-KR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보스가 출현한다</a:t>
            </a:r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75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BBCA73-4BFC-4DB0-BBF0-EE2248AE0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87" y="153820"/>
            <a:ext cx="8596668" cy="682304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예상 게임 흐름 </a:t>
            </a:r>
            <a:r>
              <a:rPr lang="en-US" altLang="ko-KR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- 2</a:t>
            </a:r>
            <a:endParaRPr lang="ko-KR" altLang="en-US" sz="3200" b="1" dirty="0">
              <a:solidFill>
                <a:srgbClr val="0070C0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923DE57-A65E-4A69-83B7-E9F84E33470A}"/>
              </a:ext>
            </a:extLst>
          </p:cNvPr>
          <p:cNvSpPr/>
          <p:nvPr/>
        </p:nvSpPr>
        <p:spPr>
          <a:xfrm>
            <a:off x="1308683" y="1191236"/>
            <a:ext cx="8596668" cy="51172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E4973B0-3379-418B-B126-8A3635E95B12}"/>
              </a:ext>
            </a:extLst>
          </p:cNvPr>
          <p:cNvSpPr/>
          <p:nvPr/>
        </p:nvSpPr>
        <p:spPr>
          <a:xfrm>
            <a:off x="1308683" y="1199625"/>
            <a:ext cx="1451295" cy="51172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986626D-1BFE-40AA-AF7E-176656A3081D}"/>
              </a:ext>
            </a:extLst>
          </p:cNvPr>
          <p:cNvSpPr/>
          <p:nvPr/>
        </p:nvSpPr>
        <p:spPr>
          <a:xfrm>
            <a:off x="1308683" y="2917271"/>
            <a:ext cx="8596668" cy="51172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299C1D3-E106-452D-85D9-CD1B8E92C57C}"/>
              </a:ext>
            </a:extLst>
          </p:cNvPr>
          <p:cNvSpPr/>
          <p:nvPr/>
        </p:nvSpPr>
        <p:spPr>
          <a:xfrm>
            <a:off x="1308684" y="2917271"/>
            <a:ext cx="2810310" cy="51172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23B7042-2554-43DB-B44B-9FE05AAB3A15}"/>
              </a:ext>
            </a:extLst>
          </p:cNvPr>
          <p:cNvSpPr/>
          <p:nvPr/>
        </p:nvSpPr>
        <p:spPr>
          <a:xfrm>
            <a:off x="1308683" y="2917271"/>
            <a:ext cx="1451295" cy="51172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1AE77834-80A3-4313-A8EB-C671E8C55834}"/>
              </a:ext>
            </a:extLst>
          </p:cNvPr>
          <p:cNvCxnSpPr>
            <a:cxnSpLocks/>
            <a:stCxn id="39" idx="3"/>
            <a:endCxn id="42" idx="3"/>
          </p:cNvCxnSpPr>
          <p:nvPr/>
        </p:nvCxnSpPr>
        <p:spPr>
          <a:xfrm>
            <a:off x="2759978" y="3173136"/>
            <a:ext cx="135901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A85240CE-A45E-4956-BA85-F0452B70B6C2}"/>
              </a:ext>
            </a:extLst>
          </p:cNvPr>
          <p:cNvSpPr/>
          <p:nvPr/>
        </p:nvSpPr>
        <p:spPr>
          <a:xfrm>
            <a:off x="5125673" y="1853967"/>
            <a:ext cx="696287" cy="8472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5A8D07B-F41D-4296-8F5D-1B5A674CACAE}"/>
              </a:ext>
            </a:extLst>
          </p:cNvPr>
          <p:cNvSpPr/>
          <p:nvPr/>
        </p:nvSpPr>
        <p:spPr>
          <a:xfrm>
            <a:off x="67112" y="2042041"/>
            <a:ext cx="4169656" cy="4858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적들의 패턴을 볼 때 마다 </a:t>
            </a:r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10%</a:t>
            </a:r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씩 차게 된다</a:t>
            </a:r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  <a:endParaRPr lang="ko-KR" altLang="en-US" sz="1600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DEDB814-0D63-4EBF-98D4-E19B514E83AD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4236768" y="2155971"/>
            <a:ext cx="1056685" cy="1289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5" name="화살표: 아래쪽 44">
            <a:extLst>
              <a:ext uri="{FF2B5EF4-FFF2-40B4-BE49-F238E27FC236}">
                <a16:creationId xmlns:a16="http://schemas.microsoft.com/office/drawing/2014/main" id="{DA2464BC-91D2-4C86-B56B-2A8C8DBEE90C}"/>
              </a:ext>
            </a:extLst>
          </p:cNvPr>
          <p:cNvSpPr/>
          <p:nvPr/>
        </p:nvSpPr>
        <p:spPr>
          <a:xfrm>
            <a:off x="5125673" y="4061326"/>
            <a:ext cx="696287" cy="8472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208FCD4-7300-4926-8FB5-A97E8C25DEF7}"/>
              </a:ext>
            </a:extLst>
          </p:cNvPr>
          <p:cNvSpPr/>
          <p:nvPr/>
        </p:nvSpPr>
        <p:spPr>
          <a:xfrm>
            <a:off x="1308683" y="5155035"/>
            <a:ext cx="8596668" cy="51172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B1EEA5E1-A1EF-4D5F-8AD4-6B9D7B9F13B2}"/>
              </a:ext>
            </a:extLst>
          </p:cNvPr>
          <p:cNvSpPr/>
          <p:nvPr/>
        </p:nvSpPr>
        <p:spPr>
          <a:xfrm>
            <a:off x="1308683" y="5163424"/>
            <a:ext cx="8596668" cy="51172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D0D277A7-0D2F-4607-8E96-31A17A49E68E}"/>
              </a:ext>
            </a:extLst>
          </p:cNvPr>
          <p:cNvSpPr/>
          <p:nvPr/>
        </p:nvSpPr>
        <p:spPr>
          <a:xfrm>
            <a:off x="67112" y="4204570"/>
            <a:ext cx="4169656" cy="69460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보스 출현 게이지가 가득 차게 되면</a:t>
            </a:r>
            <a:endParaRPr lang="en-US" altLang="ko-KR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보스가 출현한다</a:t>
            </a:r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  <a:endParaRPr lang="ko-KR" altLang="en-US" sz="1600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D5E349D4-4D95-4615-AE9B-0CDB16B4DA14}"/>
              </a:ext>
            </a:extLst>
          </p:cNvPr>
          <p:cNvCxnSpPr>
            <a:cxnSpLocks/>
            <a:stCxn id="50" idx="3"/>
          </p:cNvCxnSpPr>
          <p:nvPr/>
        </p:nvCxnSpPr>
        <p:spPr>
          <a:xfrm flipV="1">
            <a:off x="4236768" y="4318501"/>
            <a:ext cx="1056685" cy="2333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259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4651235-D977-48FD-85B4-5FE932FF1616}"/>
              </a:ext>
            </a:extLst>
          </p:cNvPr>
          <p:cNvSpPr/>
          <p:nvPr/>
        </p:nvSpPr>
        <p:spPr>
          <a:xfrm>
            <a:off x="937393" y="1498900"/>
            <a:ext cx="4901345" cy="29864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46EBE3-8F04-4D21-A2BE-44EB2C60D14B}"/>
              </a:ext>
            </a:extLst>
          </p:cNvPr>
          <p:cNvSpPr/>
          <p:nvPr/>
        </p:nvSpPr>
        <p:spPr>
          <a:xfrm>
            <a:off x="1492655" y="2790805"/>
            <a:ext cx="427839" cy="4026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P</a:t>
            </a:r>
            <a:endParaRPr lang="ko-KR" altLang="en-US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C320C3F-7DDB-4EF5-9597-F75B93211DC9}"/>
              </a:ext>
            </a:extLst>
          </p:cNvPr>
          <p:cNvSpPr/>
          <p:nvPr/>
        </p:nvSpPr>
        <p:spPr>
          <a:xfrm>
            <a:off x="1363159" y="2567247"/>
            <a:ext cx="721453" cy="117447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0668722-D40C-427C-A6F8-098217D006DA}"/>
              </a:ext>
            </a:extLst>
          </p:cNvPr>
          <p:cNvSpPr/>
          <p:nvPr/>
        </p:nvSpPr>
        <p:spPr>
          <a:xfrm>
            <a:off x="4337109" y="2258103"/>
            <a:ext cx="1501629" cy="146807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B286C7F-B4F2-4AD6-ABC7-126063206709}"/>
              </a:ext>
            </a:extLst>
          </p:cNvPr>
          <p:cNvSpPr/>
          <p:nvPr/>
        </p:nvSpPr>
        <p:spPr>
          <a:xfrm>
            <a:off x="1492655" y="1498900"/>
            <a:ext cx="3817576" cy="30054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BCCFB1D6-9FEC-4D06-88F2-228A27713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998" y="315987"/>
            <a:ext cx="8596668" cy="682304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예상 게임 흐름 </a:t>
            </a:r>
            <a:r>
              <a:rPr lang="en-US" altLang="ko-KR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- 3</a:t>
            </a:r>
            <a:endParaRPr lang="ko-KR" altLang="en-US" sz="3200" b="1" dirty="0">
              <a:solidFill>
                <a:srgbClr val="0070C0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246F2EF-CF2F-4D97-AAD7-0B594CF5681B}"/>
              </a:ext>
            </a:extLst>
          </p:cNvPr>
          <p:cNvCxnSpPr>
            <a:cxnSpLocks/>
            <a:stCxn id="14" idx="1"/>
            <a:endCxn id="8" idx="3"/>
          </p:cNvCxnSpPr>
          <p:nvPr/>
        </p:nvCxnSpPr>
        <p:spPr>
          <a:xfrm flipH="1">
            <a:off x="5310231" y="1356075"/>
            <a:ext cx="671119" cy="2930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81C3B2-9EA0-48A7-8B44-C2FD6A688549}"/>
              </a:ext>
            </a:extLst>
          </p:cNvPr>
          <p:cNvSpPr/>
          <p:nvPr/>
        </p:nvSpPr>
        <p:spPr>
          <a:xfrm>
            <a:off x="5981350" y="1052701"/>
            <a:ext cx="3817576" cy="6067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보스의 체력 게이지</a:t>
            </a:r>
            <a:endParaRPr lang="en-US" altLang="ko-KR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게이지가 다 닳게 되면 보스가 죽는다</a:t>
            </a:r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.)</a:t>
            </a:r>
          </a:p>
        </p:txBody>
      </p:sp>
      <p:sp>
        <p:nvSpPr>
          <p:cNvPr id="22" name="순서도: 천공 테이프 21">
            <a:extLst>
              <a:ext uri="{FF2B5EF4-FFF2-40B4-BE49-F238E27FC236}">
                <a16:creationId xmlns:a16="http://schemas.microsoft.com/office/drawing/2014/main" id="{7CC7BFE6-91E5-4C0D-9DA5-4FF034EE874A}"/>
              </a:ext>
            </a:extLst>
          </p:cNvPr>
          <p:cNvSpPr/>
          <p:nvPr/>
        </p:nvSpPr>
        <p:spPr>
          <a:xfrm>
            <a:off x="2326906" y="2204307"/>
            <a:ext cx="1717575" cy="1468074"/>
          </a:xfrm>
          <a:prstGeom prst="flowChartPunchedTape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6DC7E0E-560F-4124-ABA9-5B65D531965B}"/>
              </a:ext>
            </a:extLst>
          </p:cNvPr>
          <p:cNvSpPr/>
          <p:nvPr/>
        </p:nvSpPr>
        <p:spPr>
          <a:xfrm>
            <a:off x="7017867" y="3734665"/>
            <a:ext cx="4901345" cy="29864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18484E4-AD80-4502-9E67-16C67E531A66}"/>
              </a:ext>
            </a:extLst>
          </p:cNvPr>
          <p:cNvSpPr/>
          <p:nvPr/>
        </p:nvSpPr>
        <p:spPr>
          <a:xfrm>
            <a:off x="7573129" y="5026570"/>
            <a:ext cx="427839" cy="4026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P</a:t>
            </a:r>
            <a:endParaRPr lang="ko-KR" altLang="en-US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093124F-8322-4018-A12B-94FA073D7E3A}"/>
              </a:ext>
            </a:extLst>
          </p:cNvPr>
          <p:cNvSpPr/>
          <p:nvPr/>
        </p:nvSpPr>
        <p:spPr>
          <a:xfrm>
            <a:off x="7443633" y="4803012"/>
            <a:ext cx="721453" cy="117447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9D56AD9-BC6A-4D6E-9B49-02839DE73F5D}"/>
              </a:ext>
            </a:extLst>
          </p:cNvPr>
          <p:cNvSpPr/>
          <p:nvPr/>
        </p:nvSpPr>
        <p:spPr>
          <a:xfrm>
            <a:off x="10417583" y="4493868"/>
            <a:ext cx="1501629" cy="1468074"/>
          </a:xfrm>
          <a:prstGeom prst="rect">
            <a:avLst/>
          </a:prstGeom>
          <a:solidFill>
            <a:srgbClr val="CEFAF5">
              <a:alpha val="9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456D5F5-32FE-4C51-8A8E-01A491C32C4C}"/>
              </a:ext>
            </a:extLst>
          </p:cNvPr>
          <p:cNvSpPr/>
          <p:nvPr/>
        </p:nvSpPr>
        <p:spPr>
          <a:xfrm>
            <a:off x="7573129" y="3734665"/>
            <a:ext cx="3817576" cy="3005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B22FBA08-6123-40EF-96B9-FE9D2AC64C69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6663591" y="5245997"/>
            <a:ext cx="3753992" cy="9222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A4BDE52-80EC-4D68-B7AB-012ED9769BC3}"/>
              </a:ext>
            </a:extLst>
          </p:cNvPr>
          <p:cNvSpPr/>
          <p:nvPr/>
        </p:nvSpPr>
        <p:spPr>
          <a:xfrm>
            <a:off x="2084612" y="5696984"/>
            <a:ext cx="4578979" cy="9425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게이지가 다 닳고 보스가 죽으면 </a:t>
            </a:r>
            <a:endParaRPr lang="en-US" altLang="ko-KR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아이템을 드랍하고 </a:t>
            </a:r>
            <a:r>
              <a:rPr lang="ko-KR" altLang="en-US" dirty="0" err="1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궁극기</a:t>
            </a:r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 잔량이 충전되며</a:t>
            </a:r>
            <a:endParaRPr lang="en-US" altLang="ko-KR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다음 스테이지로 넘어가진다</a:t>
            </a:r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BC3D6CA-3031-4806-9479-502F72C21C00}"/>
              </a:ext>
            </a:extLst>
          </p:cNvPr>
          <p:cNvCxnSpPr>
            <a:cxnSpLocks/>
            <a:stCxn id="40" idx="0"/>
          </p:cNvCxnSpPr>
          <p:nvPr/>
        </p:nvCxnSpPr>
        <p:spPr>
          <a:xfrm flipH="1" flipV="1">
            <a:off x="3422708" y="3450074"/>
            <a:ext cx="231236" cy="4395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36F5A48-5D70-44B5-9213-6B4914C44DBF}"/>
              </a:ext>
            </a:extLst>
          </p:cNvPr>
          <p:cNvSpPr/>
          <p:nvPr/>
        </p:nvSpPr>
        <p:spPr>
          <a:xfrm>
            <a:off x="2176595" y="3889588"/>
            <a:ext cx="2954698" cy="5045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보스는 특수한 패턴을 가진다</a:t>
            </a:r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481FF1CB-3280-4AEC-BB36-9F0603DFBAD9}"/>
              </a:ext>
            </a:extLst>
          </p:cNvPr>
          <p:cNvCxnSpPr>
            <a:cxnSpLocks/>
            <a:stCxn id="49" idx="2"/>
            <a:endCxn id="7" idx="3"/>
          </p:cNvCxnSpPr>
          <p:nvPr/>
        </p:nvCxnSpPr>
        <p:spPr>
          <a:xfrm flipH="1">
            <a:off x="5838738" y="2541153"/>
            <a:ext cx="2134325" cy="4509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11D15561-7CDA-4BB5-A79A-B81EA4004535}"/>
              </a:ext>
            </a:extLst>
          </p:cNvPr>
          <p:cNvSpPr/>
          <p:nvPr/>
        </p:nvSpPr>
        <p:spPr>
          <a:xfrm>
            <a:off x="6081032" y="2055346"/>
            <a:ext cx="3784062" cy="4858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정해진 시간이 지나면 보스가 등장한다</a:t>
            </a:r>
            <a:r>
              <a:rPr lang="en-US" altLang="ko-KR" sz="16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</a:t>
            </a:r>
          </a:p>
        </p:txBody>
      </p:sp>
      <p:sp>
        <p:nvSpPr>
          <p:cNvPr id="54" name="화살표: 위로 굽음 53">
            <a:extLst>
              <a:ext uri="{FF2B5EF4-FFF2-40B4-BE49-F238E27FC236}">
                <a16:creationId xmlns:a16="http://schemas.microsoft.com/office/drawing/2014/main" id="{6A5E4264-0598-4B9E-AF3B-371D716893D1}"/>
              </a:ext>
            </a:extLst>
          </p:cNvPr>
          <p:cNvSpPr/>
          <p:nvPr/>
        </p:nvSpPr>
        <p:spPr>
          <a:xfrm rot="5400000">
            <a:off x="5640443" y="4594651"/>
            <a:ext cx="813794" cy="102843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5" name="3D 모델 54" descr="Red Sphere">
                <a:extLst>
                  <a:ext uri="{FF2B5EF4-FFF2-40B4-BE49-F238E27FC236}">
                    <a16:creationId xmlns:a16="http://schemas.microsoft.com/office/drawing/2014/main" id="{DF998F19-6BA1-4DA8-B86E-47D77F5F144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45646396"/>
                  </p:ext>
                </p:extLst>
              </p:nvPr>
            </p:nvGraphicFramePr>
            <p:xfrm>
              <a:off x="10803213" y="5326781"/>
              <a:ext cx="577501" cy="57750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77501" cy="577501"/>
                    </a:xfrm>
                    <a:prstGeom prst="rect">
                      <a:avLst/>
                    </a:prstGeom>
                  </am3d:spPr>
                  <am3d:camera>
                    <am3d:pos x="0" y="0" z="814691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3146" d="1000000"/>
                    <am3d:preTrans dx="-2" dy="-18000000" dz="3"/>
                    <am3d:scale>
                      <am3d:sx n="1000000" d="1000000"/>
                      <am3d:sy n="1000000" d="1000000"/>
                      <am3d:sz n="1000000" d="1000000"/>
                    </am3d:scale>
                    <am3d:rot ax="-5502409" ay="287179" az="-657741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993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5" name="3D 모델 54" descr="Red Sphere">
                <a:extLst>
                  <a:ext uri="{FF2B5EF4-FFF2-40B4-BE49-F238E27FC236}">
                    <a16:creationId xmlns:a16="http://schemas.microsoft.com/office/drawing/2014/main" id="{DF998F19-6BA1-4DA8-B86E-47D77F5F14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803213" y="5326781"/>
                <a:ext cx="577501" cy="577501"/>
              </a:xfrm>
              <a:prstGeom prst="rect">
                <a:avLst/>
              </a:prstGeom>
            </p:spPr>
          </p:pic>
        </mc:Fallback>
      </mc:AlternateContent>
      <p:sp>
        <p:nvSpPr>
          <p:cNvPr id="59" name="화살표: 오각형 58">
            <a:extLst>
              <a:ext uri="{FF2B5EF4-FFF2-40B4-BE49-F238E27FC236}">
                <a16:creationId xmlns:a16="http://schemas.microsoft.com/office/drawing/2014/main" id="{55730520-167A-409B-9F13-03318C1F97C6}"/>
              </a:ext>
            </a:extLst>
          </p:cNvPr>
          <p:cNvSpPr/>
          <p:nvPr/>
        </p:nvSpPr>
        <p:spPr>
          <a:xfrm>
            <a:off x="2198475" y="2895843"/>
            <a:ext cx="646653" cy="246568"/>
          </a:xfrm>
          <a:prstGeom prst="homePlat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E2BD04C9-9327-4E9C-B122-2AEDBB0D7789}"/>
              </a:ext>
            </a:extLst>
          </p:cNvPr>
          <p:cNvCxnSpPr>
            <a:cxnSpLocks/>
            <a:stCxn id="61" idx="0"/>
            <a:endCxn id="59" idx="2"/>
          </p:cNvCxnSpPr>
          <p:nvPr/>
        </p:nvCxnSpPr>
        <p:spPr>
          <a:xfrm flipV="1">
            <a:off x="1716431" y="3142411"/>
            <a:ext cx="743729" cy="15595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8BE1EB42-2D62-4860-B687-793151EF548D}"/>
              </a:ext>
            </a:extLst>
          </p:cNvPr>
          <p:cNvSpPr/>
          <p:nvPr/>
        </p:nvSpPr>
        <p:spPr>
          <a:xfrm>
            <a:off x="316354" y="4701970"/>
            <a:ext cx="2800154" cy="4858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공격 키</a:t>
            </a:r>
            <a:r>
              <a:rPr lang="en-US" altLang="ko-KR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(x)</a:t>
            </a:r>
            <a:r>
              <a:rPr lang="ko-KR" altLang="en-US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를 이용해서 공격</a:t>
            </a:r>
            <a:endParaRPr lang="en-US" altLang="ko-KR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8437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DCCCC33-2525-4FD4-8F9C-CE75F7CEB6E0}"/>
              </a:ext>
            </a:extLst>
          </p:cNvPr>
          <p:cNvSpPr/>
          <p:nvPr/>
        </p:nvSpPr>
        <p:spPr>
          <a:xfrm>
            <a:off x="1208015" y="998290"/>
            <a:ext cx="9126418" cy="50669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DBBCA73-4BFC-4DB0-BBF0-EE2248AE0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998" y="315987"/>
            <a:ext cx="8596668" cy="682304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게임 화면 구성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8D0E59C-8597-40B4-B065-A199C9AE995F}"/>
              </a:ext>
            </a:extLst>
          </p:cNvPr>
          <p:cNvSpPr/>
          <p:nvPr/>
        </p:nvSpPr>
        <p:spPr>
          <a:xfrm>
            <a:off x="2593749" y="3129228"/>
            <a:ext cx="707045" cy="69507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1훈화양연화 R" panose="02020603020101020101" pitchFamily="18" charset="-127"/>
                <a:ea typeface="1훈화양연화 R" panose="02020603020101020101" pitchFamily="18" charset="-127"/>
              </a:rPr>
              <a:t>P</a:t>
            </a:r>
            <a:endParaRPr lang="ko-KR" altLang="en-US" dirty="0"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DFD4F2-19AF-4B42-87FC-DD7E377896D2}"/>
              </a:ext>
            </a:extLst>
          </p:cNvPr>
          <p:cNvSpPr txBox="1"/>
          <p:nvPr/>
        </p:nvSpPr>
        <p:spPr>
          <a:xfrm>
            <a:off x="1272931" y="5244042"/>
            <a:ext cx="13158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P : </a:t>
            </a:r>
            <a:r>
              <a:rPr lang="ko-KR" altLang="en-US" sz="1600" b="1" dirty="0"/>
              <a:t>플레이어</a:t>
            </a:r>
            <a:endParaRPr lang="en-US" altLang="ko-KR" sz="1600" b="1" dirty="0"/>
          </a:p>
          <a:p>
            <a:r>
              <a:rPr lang="en-US" altLang="ko-KR" sz="1600" b="1" dirty="0"/>
              <a:t>E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:</a:t>
            </a:r>
            <a:r>
              <a:rPr lang="ko-KR" altLang="en-US" sz="1600" b="1" dirty="0"/>
              <a:t> 적</a:t>
            </a:r>
            <a:endParaRPr lang="en-US" altLang="ko-KR" sz="1600" b="1" dirty="0"/>
          </a:p>
          <a:p>
            <a:r>
              <a:rPr lang="en-US" altLang="ko-KR" sz="1600" b="1" dirty="0"/>
              <a:t>B : </a:t>
            </a:r>
            <a:r>
              <a:rPr lang="ko-KR" altLang="en-US" sz="1600" b="1" dirty="0"/>
              <a:t>보스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6E98B7-8E54-4F62-B342-17A7B724C4D9}"/>
              </a:ext>
            </a:extLst>
          </p:cNvPr>
          <p:cNvSpPr/>
          <p:nvPr/>
        </p:nvSpPr>
        <p:spPr>
          <a:xfrm>
            <a:off x="7885391" y="2552732"/>
            <a:ext cx="498680" cy="485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8B8CA3E-030C-4924-91DF-B8EB62CCD3E9}"/>
              </a:ext>
            </a:extLst>
          </p:cNvPr>
          <p:cNvSpPr/>
          <p:nvPr/>
        </p:nvSpPr>
        <p:spPr>
          <a:xfrm>
            <a:off x="7774238" y="4150835"/>
            <a:ext cx="498680" cy="485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278A200-E403-4AF9-A1FC-32C750608387}"/>
              </a:ext>
            </a:extLst>
          </p:cNvPr>
          <p:cNvSpPr/>
          <p:nvPr/>
        </p:nvSpPr>
        <p:spPr>
          <a:xfrm>
            <a:off x="7346399" y="3353880"/>
            <a:ext cx="498680" cy="485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9" name="달 8">
            <a:extLst>
              <a:ext uri="{FF2B5EF4-FFF2-40B4-BE49-F238E27FC236}">
                <a16:creationId xmlns:a16="http://schemas.microsoft.com/office/drawing/2014/main" id="{8ABC3848-0069-4B47-9C7C-C6B1871C51D4}"/>
              </a:ext>
            </a:extLst>
          </p:cNvPr>
          <p:cNvSpPr/>
          <p:nvPr/>
        </p:nvSpPr>
        <p:spPr>
          <a:xfrm>
            <a:off x="6702544" y="3353880"/>
            <a:ext cx="342231" cy="4858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달 9">
            <a:extLst>
              <a:ext uri="{FF2B5EF4-FFF2-40B4-BE49-F238E27FC236}">
                <a16:creationId xmlns:a16="http://schemas.microsoft.com/office/drawing/2014/main" id="{A9F4AAA0-2208-4C90-BD9E-E4010473EBDD}"/>
              </a:ext>
            </a:extLst>
          </p:cNvPr>
          <p:cNvSpPr/>
          <p:nvPr/>
        </p:nvSpPr>
        <p:spPr>
          <a:xfrm>
            <a:off x="7227555" y="2552732"/>
            <a:ext cx="342231" cy="4858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달 10">
            <a:extLst>
              <a:ext uri="{FF2B5EF4-FFF2-40B4-BE49-F238E27FC236}">
                <a16:creationId xmlns:a16="http://schemas.microsoft.com/office/drawing/2014/main" id="{CFBE7FCB-739C-4D91-8635-FE1DB9FD162C}"/>
              </a:ext>
            </a:extLst>
          </p:cNvPr>
          <p:cNvSpPr/>
          <p:nvPr/>
        </p:nvSpPr>
        <p:spPr>
          <a:xfrm>
            <a:off x="7240542" y="4150836"/>
            <a:ext cx="342231" cy="48580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A06C7C-B77E-471B-99B7-112A563F28E1}"/>
              </a:ext>
            </a:extLst>
          </p:cNvPr>
          <p:cNvSpPr/>
          <p:nvPr/>
        </p:nvSpPr>
        <p:spPr>
          <a:xfrm>
            <a:off x="2356171" y="2699485"/>
            <a:ext cx="1182203" cy="19229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FE87688-DCFF-4399-B3EB-570B1D8B32F1}"/>
              </a:ext>
            </a:extLst>
          </p:cNvPr>
          <p:cNvCxnSpPr>
            <a:cxnSpLocks/>
            <a:stCxn id="54" idx="0"/>
            <a:endCxn id="4" idx="2"/>
          </p:cNvCxnSpPr>
          <p:nvPr/>
        </p:nvCxnSpPr>
        <p:spPr>
          <a:xfrm flipV="1">
            <a:off x="2784816" y="3824304"/>
            <a:ext cx="162456" cy="8078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2678DE6-7493-4340-882D-316134320FBB}"/>
              </a:ext>
            </a:extLst>
          </p:cNvPr>
          <p:cNvSpPr/>
          <p:nvPr/>
        </p:nvSpPr>
        <p:spPr>
          <a:xfrm>
            <a:off x="1486523" y="4632161"/>
            <a:ext cx="2596586" cy="4858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플레이어의 피격 범위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FF210B5-1A36-48B7-96B6-BC2450F3E63B}"/>
              </a:ext>
            </a:extLst>
          </p:cNvPr>
          <p:cNvCxnSpPr>
            <a:cxnSpLocks/>
            <a:stCxn id="23" idx="0"/>
            <a:endCxn id="12" idx="2"/>
          </p:cNvCxnSpPr>
          <p:nvPr/>
        </p:nvCxnSpPr>
        <p:spPr>
          <a:xfrm flipH="1" flipV="1">
            <a:off x="2947273" y="2891784"/>
            <a:ext cx="2217315" cy="10108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3DD925A-FCEE-4379-A9CB-C480255958A4}"/>
              </a:ext>
            </a:extLst>
          </p:cNvPr>
          <p:cNvSpPr/>
          <p:nvPr/>
        </p:nvSpPr>
        <p:spPr>
          <a:xfrm>
            <a:off x="3351327" y="3902642"/>
            <a:ext cx="3626521" cy="6755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플레이어의 체력 게이지</a:t>
            </a:r>
            <a:endParaRPr lang="en-US" altLang="ko-KR" sz="2000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전부 소진되면 게임 오버가 된다</a:t>
            </a:r>
            <a:r>
              <a:rPr lang="en-US" altLang="ko-KR" sz="20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.)</a:t>
            </a:r>
            <a:endParaRPr lang="ko-KR" altLang="en-US" sz="2000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4018EC0-4B42-467A-B753-A334AFB82CCB}"/>
              </a:ext>
            </a:extLst>
          </p:cNvPr>
          <p:cNvSpPr/>
          <p:nvPr/>
        </p:nvSpPr>
        <p:spPr>
          <a:xfrm>
            <a:off x="1488451" y="1088880"/>
            <a:ext cx="369116" cy="3355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F17A487-65CB-4CFB-B6E8-AE3DCDF1E08B}"/>
              </a:ext>
            </a:extLst>
          </p:cNvPr>
          <p:cNvSpPr/>
          <p:nvPr/>
        </p:nvSpPr>
        <p:spPr>
          <a:xfrm>
            <a:off x="1486523" y="1571511"/>
            <a:ext cx="369116" cy="3355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A4775D6-B8C4-46F3-8063-3E7D44E6ACD0}"/>
              </a:ext>
            </a:extLst>
          </p:cNvPr>
          <p:cNvSpPr/>
          <p:nvPr/>
        </p:nvSpPr>
        <p:spPr>
          <a:xfrm>
            <a:off x="2037089" y="1102946"/>
            <a:ext cx="638165" cy="3553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C1F7F5-5267-43B7-84BD-221CCD220417}"/>
              </a:ext>
            </a:extLst>
          </p:cNvPr>
          <p:cNvSpPr txBox="1"/>
          <p:nvPr/>
        </p:nvSpPr>
        <p:spPr>
          <a:xfrm>
            <a:off x="2142010" y="110874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FE15EDC-BEA6-4769-8267-64C863012F5C}"/>
              </a:ext>
            </a:extLst>
          </p:cNvPr>
          <p:cNvSpPr/>
          <p:nvPr/>
        </p:nvSpPr>
        <p:spPr>
          <a:xfrm>
            <a:off x="2037089" y="1565378"/>
            <a:ext cx="638165" cy="3553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DFA4164-5A24-4B0B-95AE-CA920C796F04}"/>
              </a:ext>
            </a:extLst>
          </p:cNvPr>
          <p:cNvSpPr txBox="1"/>
          <p:nvPr/>
        </p:nvSpPr>
        <p:spPr>
          <a:xfrm>
            <a:off x="2142010" y="157118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C16ACFA5-6787-4C38-A1AF-7ACDF3EAD0DE}"/>
              </a:ext>
            </a:extLst>
          </p:cNvPr>
          <p:cNvCxnSpPr>
            <a:cxnSpLocks/>
            <a:stCxn id="39" idx="1"/>
            <a:endCxn id="20" idx="3"/>
          </p:cNvCxnSpPr>
          <p:nvPr/>
        </p:nvCxnSpPr>
        <p:spPr>
          <a:xfrm flipH="1" flipV="1">
            <a:off x="2675254" y="1280622"/>
            <a:ext cx="1772935" cy="10763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23E8670-8CC9-470B-9762-D2163D7D2382}"/>
              </a:ext>
            </a:extLst>
          </p:cNvPr>
          <p:cNvSpPr/>
          <p:nvPr/>
        </p:nvSpPr>
        <p:spPr>
          <a:xfrm>
            <a:off x="4448189" y="2114066"/>
            <a:ext cx="2596586" cy="4858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공격력 및 방어력 </a:t>
            </a:r>
            <a:r>
              <a:rPr lang="en-US" altLang="ko-KR" sz="20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UI</a:t>
            </a:r>
            <a:endParaRPr lang="ko-KR" altLang="en-US" sz="2000" dirty="0">
              <a:solidFill>
                <a:schemeClr val="tx1"/>
              </a:solidFill>
              <a:latin typeface="1훈화양연화 R" panose="02020603020101020101" pitchFamily="18" charset="-127"/>
              <a:ea typeface="1훈화양연화 R" panose="02020603020101020101" pitchFamily="18" charset="-127"/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F96050E8-8820-4F0A-9E78-1CC66809F60C}"/>
              </a:ext>
            </a:extLst>
          </p:cNvPr>
          <p:cNvCxnSpPr>
            <a:cxnSpLocks/>
            <a:stCxn id="39" idx="1"/>
            <a:endCxn id="34" idx="3"/>
          </p:cNvCxnSpPr>
          <p:nvPr/>
        </p:nvCxnSpPr>
        <p:spPr>
          <a:xfrm flipH="1" flipV="1">
            <a:off x="2675254" y="1743054"/>
            <a:ext cx="1772935" cy="6139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7EC78D7-B6E4-4188-BEBE-DB1FC6780434}"/>
              </a:ext>
            </a:extLst>
          </p:cNvPr>
          <p:cNvSpPr/>
          <p:nvPr/>
        </p:nvSpPr>
        <p:spPr>
          <a:xfrm>
            <a:off x="3299242" y="986253"/>
            <a:ext cx="4545837" cy="2709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16C73F0-A59F-47E9-AF3C-65A6978C1380}"/>
              </a:ext>
            </a:extLst>
          </p:cNvPr>
          <p:cNvSpPr/>
          <p:nvPr/>
        </p:nvSpPr>
        <p:spPr>
          <a:xfrm>
            <a:off x="3299242" y="986253"/>
            <a:ext cx="2332139" cy="27092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D1577B57-7CAA-4468-B85A-A1B442CC1C28}"/>
              </a:ext>
            </a:extLst>
          </p:cNvPr>
          <p:cNvSpPr/>
          <p:nvPr/>
        </p:nvSpPr>
        <p:spPr>
          <a:xfrm>
            <a:off x="3123323" y="843948"/>
            <a:ext cx="5058561" cy="560373"/>
          </a:xfrm>
          <a:prstGeom prst="roundRect">
            <a:avLst/>
          </a:prstGeom>
          <a:noFill/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F53CC5AA-E46B-47A8-95C7-9EA8E59632B0}"/>
              </a:ext>
            </a:extLst>
          </p:cNvPr>
          <p:cNvCxnSpPr>
            <a:cxnSpLocks/>
            <a:stCxn id="56" idx="1"/>
            <a:endCxn id="46" idx="3"/>
          </p:cNvCxnSpPr>
          <p:nvPr/>
        </p:nvCxnSpPr>
        <p:spPr>
          <a:xfrm flipH="1" flipV="1">
            <a:off x="8181884" y="1124135"/>
            <a:ext cx="1743351" cy="2543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92EE884E-5FB2-444F-8BC3-C1C29F2360C6}"/>
              </a:ext>
            </a:extLst>
          </p:cNvPr>
          <p:cNvSpPr/>
          <p:nvPr/>
        </p:nvSpPr>
        <p:spPr>
          <a:xfrm>
            <a:off x="9925235" y="1088880"/>
            <a:ext cx="2118715" cy="5792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보스 출현 게이지</a:t>
            </a: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0613FCC9-8F1B-47C4-8A58-BBC2A6FDCD49}"/>
              </a:ext>
            </a:extLst>
          </p:cNvPr>
          <p:cNvSpPr/>
          <p:nvPr/>
        </p:nvSpPr>
        <p:spPr>
          <a:xfrm>
            <a:off x="8649050" y="5444455"/>
            <a:ext cx="1599818" cy="5695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 X   5</a:t>
            </a:r>
            <a:endParaRPr lang="ko-KR" altLang="en-US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1E632AC5-C197-4BF5-A22F-4414C722DCB7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7411657" y="5706017"/>
            <a:ext cx="1237393" cy="337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8102DAB-41DE-408D-BA49-B9C08BEBF6A7}"/>
              </a:ext>
            </a:extLst>
          </p:cNvPr>
          <p:cNvSpPr/>
          <p:nvPr/>
        </p:nvSpPr>
        <p:spPr>
          <a:xfrm>
            <a:off x="5759736" y="5416369"/>
            <a:ext cx="1651921" cy="5792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폭탄 잔량</a:t>
            </a:r>
          </a:p>
        </p:txBody>
      </p:sp>
      <p:pic>
        <p:nvPicPr>
          <p:cNvPr id="14" name="그림 13" descr="모니터이(가) 표시된 사진&#10;&#10;높은 신뢰도로 생성된 설명">
            <a:extLst>
              <a:ext uri="{FF2B5EF4-FFF2-40B4-BE49-F238E27FC236}">
                <a16:creationId xmlns:a16="http://schemas.microsoft.com/office/drawing/2014/main" id="{022BECE5-4F2D-44BA-AE88-05CFAE28F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0995" y="5505396"/>
            <a:ext cx="491878" cy="49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62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AB81FA-3C36-4E1C-B921-9C2C5D675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496" y="117446"/>
            <a:ext cx="8596668" cy="528506"/>
          </a:xfrm>
        </p:spPr>
        <p:txBody>
          <a:bodyPr>
            <a:normAutofit fontScale="90000"/>
          </a:bodyPr>
          <a:lstStyle/>
          <a:p>
            <a:r>
              <a:rPr lang="ko-KR" altLang="en-US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개발범위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E5AFE501-C13B-4383-9AC7-93334A0EEC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5435497"/>
              </p:ext>
            </p:extLst>
          </p:nvPr>
        </p:nvGraphicFramePr>
        <p:xfrm>
          <a:off x="68509" y="645952"/>
          <a:ext cx="12054982" cy="6153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5497">
                  <a:extLst>
                    <a:ext uri="{9D8B030D-6E8A-4147-A177-3AD203B41FA5}">
                      <a16:colId xmlns:a16="http://schemas.microsoft.com/office/drawing/2014/main" val="771089601"/>
                    </a:ext>
                  </a:extLst>
                </a:gridCol>
                <a:gridCol w="5561884">
                  <a:extLst>
                    <a:ext uri="{9D8B030D-6E8A-4147-A177-3AD203B41FA5}">
                      <a16:colId xmlns:a16="http://schemas.microsoft.com/office/drawing/2014/main" val="3147659163"/>
                    </a:ext>
                  </a:extLst>
                </a:gridCol>
                <a:gridCol w="4647601">
                  <a:extLst>
                    <a:ext uri="{9D8B030D-6E8A-4147-A177-3AD203B41FA5}">
                      <a16:colId xmlns:a16="http://schemas.microsoft.com/office/drawing/2014/main" val="1263688456"/>
                    </a:ext>
                  </a:extLst>
                </a:gridCol>
              </a:tblGrid>
              <a:tr h="457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최소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추가 범위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1098314"/>
                  </a:ext>
                </a:extLst>
              </a:tr>
              <a:tr h="8985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캐릭터 컨트롤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방향키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8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방향 이동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Z 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투사체 발사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X 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폭탄 사용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추가적인 캐릭터의 스킬 구현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Ctrl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추가 스킬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66229"/>
                  </a:ext>
                </a:extLst>
              </a:tr>
              <a:tr h="6289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강화 아이템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빨간 알약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공격력 증가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파란 알약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체력 증가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하얀 알약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캐릭터주위에 보호막 생성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(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공격을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1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회 막아 줌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)</a:t>
                      </a:r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0675991"/>
                  </a:ext>
                </a:extLst>
              </a:tr>
              <a:tr h="7146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횡 스크롤 배경화면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스크롤을 이용한 입체적 연출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스테이지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3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개 구현 예정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8208142"/>
                  </a:ext>
                </a:extLst>
              </a:tr>
              <a:tr h="7713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적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AI</a:t>
                      </a:r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기본 적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AI 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탄을 쏘고 사라진다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AI 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탄을 특정 패턴으로 쏜다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. </a:t>
                      </a:r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1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개당 여러 패턴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7003076"/>
                  </a:ext>
                </a:extLst>
              </a:tr>
              <a:tr h="8985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탄 발사음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800" dirty="0" err="1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필사기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 발사음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배경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배경에 맞는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BGM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적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탄 발사음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5184736"/>
                  </a:ext>
                </a:extLst>
              </a:tr>
              <a:tr h="8985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게임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 체력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0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이 될 시 게임이 끝남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체력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0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이 될 시 해당 스테이지 클리어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출현 게이지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게이지가 가득 차면 보스 출현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점수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스테이지 끝날 시 점수에 따른 등급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1990863"/>
                  </a:ext>
                </a:extLst>
              </a:tr>
              <a:tr h="8268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IDLE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동작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사망 모션</a:t>
                      </a:r>
                      <a:endParaRPr lang="en-US" altLang="ko-KR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: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패턴 동작</a:t>
                      </a:r>
                      <a:r>
                        <a:rPr lang="en-US" altLang="ko-KR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사망 모션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7653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2869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D4A8FCEF-CA9F-4CC0-8201-5CFE723C9F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7081257"/>
              </p:ext>
            </p:extLst>
          </p:nvPr>
        </p:nvGraphicFramePr>
        <p:xfrm>
          <a:off x="234950" y="796924"/>
          <a:ext cx="11367024" cy="56978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352">
                  <a:extLst>
                    <a:ext uri="{9D8B030D-6E8A-4147-A177-3AD203B41FA5}">
                      <a16:colId xmlns:a16="http://schemas.microsoft.com/office/drawing/2014/main" val="2508508185"/>
                    </a:ext>
                  </a:extLst>
                </a:gridCol>
                <a:gridCol w="4940771">
                  <a:extLst>
                    <a:ext uri="{9D8B030D-6E8A-4147-A177-3AD203B41FA5}">
                      <a16:colId xmlns:a16="http://schemas.microsoft.com/office/drawing/2014/main" val="4209677857"/>
                    </a:ext>
                  </a:extLst>
                </a:gridCol>
                <a:gridCol w="5561901">
                  <a:extLst>
                    <a:ext uri="{9D8B030D-6E8A-4147-A177-3AD203B41FA5}">
                      <a16:colId xmlns:a16="http://schemas.microsoft.com/office/drawing/2014/main" val="3094837669"/>
                    </a:ext>
                  </a:extLst>
                </a:gridCol>
              </a:tblGrid>
              <a:tr h="42786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714346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1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리소스 수집</a:t>
                      </a:r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&amp; 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플레이어의 발사체 및 적들의 발사체 리소스 수집</a:t>
                      </a:r>
                      <a:endParaRPr lang="en-US" altLang="ko-KR" sz="16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배경의 쓰일 그래픽 수집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게임의 효과음 수집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2799646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2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 캐릭터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 캐릭터의 기본적인 이동과 공격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600" dirty="0" err="1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궁극기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 사용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603445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3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적의 공격 및 발사체의 충돌 체크 구현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기본 적의 패턴 정하기</a:t>
                      </a:r>
                      <a:endParaRPr lang="en-US" altLang="ko-KR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플레이어의 탄에 대한 피격 판정 제작</a:t>
                      </a:r>
                      <a:endParaRPr lang="en-US" altLang="ko-KR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출현 게이지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9918323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4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1903723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5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스테이지 제작 및 기본 </a:t>
                      </a:r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UI 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 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스테이지를 제작</a:t>
                      </a:r>
                      <a:endParaRPr lang="en-US" altLang="ko-KR" sz="16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플레이어의 기본적인 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UI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제작 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( 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체력 및 공격력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, </a:t>
                      </a:r>
                      <a:r>
                        <a:rPr lang="ko-KR" altLang="en-US" sz="1600" dirty="0" err="1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궁극기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 남은 횟수</a:t>
                      </a:r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)</a:t>
                      </a:r>
                      <a:endParaRPr lang="ko-KR" altLang="en-US" sz="16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2648912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6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아이템 구현 및 보스 몬스터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아이템 구현</a:t>
                      </a:r>
                      <a:endParaRPr lang="en-US" altLang="ko-KR" sz="16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보스 캐릭터의 패턴을 제작한다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0574131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7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중간 점검 및 보스 몬스터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이전 주차 중 미흡했던 점 보완</a:t>
                      </a:r>
                      <a:endParaRPr lang="en-US" altLang="ko-KR" sz="1600" dirty="0">
                        <a:latin typeface="1훈화양연화 R" panose="02020603020101020101" pitchFamily="18" charset="-127"/>
                        <a:ea typeface="1훈화양연화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6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주차의 보스 패턴을 완성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6250252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8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추가 스테이지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5</a:t>
                      </a:r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주차에서 제작한 스테이지를 바탕으로 다른 패턴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9119208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9</a:t>
                      </a:r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최종 점검 및 플레이어 피드백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1훈화양연화 R" panose="02020603020101020101" pitchFamily="18" charset="-127"/>
                          <a:ea typeface="1훈화양연화 R" panose="02020603020101020101" pitchFamily="18" charset="-127"/>
                        </a:rPr>
                        <a:t>게임의 난이도 조절 및 추가적으로 발생한 버그 고치기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3785254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AE0FCC81-4115-41CA-9DE5-B7D864EC482F}"/>
              </a:ext>
            </a:extLst>
          </p:cNvPr>
          <p:cNvSpPr txBox="1">
            <a:spLocks/>
          </p:cNvSpPr>
          <p:nvPr/>
        </p:nvSpPr>
        <p:spPr>
          <a:xfrm>
            <a:off x="366941" y="134334"/>
            <a:ext cx="8596668" cy="6038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3200" b="1" dirty="0">
                <a:solidFill>
                  <a:srgbClr val="0070C0"/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970371288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540</TotalTime>
  <Words>505</Words>
  <Application>Microsoft Office PowerPoint</Application>
  <PresentationFormat>와이드스크린</PresentationFormat>
  <Paragraphs>134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Wingdings 3</vt:lpstr>
      <vt:lpstr>맑은 고딕</vt:lpstr>
      <vt:lpstr>HY그래픽M</vt:lpstr>
      <vt:lpstr>1훈화양연화 R</vt:lpstr>
      <vt:lpstr>휴먼굵은샘체</vt:lpstr>
      <vt:lpstr>Trebuchet MS</vt:lpstr>
      <vt:lpstr>Arial</vt:lpstr>
      <vt:lpstr>패싯</vt:lpstr>
      <vt:lpstr>Never die</vt:lpstr>
      <vt:lpstr>게임 컨셉</vt:lpstr>
      <vt:lpstr>예상 게임 흐름 - 1</vt:lpstr>
      <vt:lpstr>예상 게임 흐름 - 2</vt:lpstr>
      <vt:lpstr>예상 게임 흐름 - 3</vt:lpstr>
      <vt:lpstr>게임 화면 구성</vt:lpstr>
      <vt:lpstr>개발범위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 프로그래밍 1차 발표</dc:title>
  <dc:creator>윤 장혁</dc:creator>
  <cp:lastModifiedBy>윤 장혁</cp:lastModifiedBy>
  <cp:revision>41</cp:revision>
  <dcterms:created xsi:type="dcterms:W3CDTF">2018-09-27T12:41:05Z</dcterms:created>
  <dcterms:modified xsi:type="dcterms:W3CDTF">2018-09-30T12:00:44Z</dcterms:modified>
</cp:coreProperties>
</file>

<file path=docProps/thumbnail.jpeg>
</file>